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71" r:id="rId3"/>
    <p:sldId id="276" r:id="rId4"/>
  </p:sldIdLst>
  <p:sldSz cx="11520488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115" autoAdjust="0"/>
    <p:restoredTop sz="77847" autoAdjust="0"/>
  </p:normalViewPr>
  <p:slideViewPr>
    <p:cSldViewPr snapToGrid="0">
      <p:cViewPr varScale="1">
        <p:scale>
          <a:sx n="81" d="100"/>
          <a:sy n="81" d="100"/>
        </p:scale>
        <p:origin x="96" y="8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512DFA-E52A-4255-8757-A0832B9C1FCE}" type="datetimeFigureOut">
              <a:rPr lang="en-GB" smtClean="0"/>
              <a:t>16/11/2020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36613" y="1143000"/>
            <a:ext cx="5184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795877-52F6-490B-966B-E417660867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33168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After task – Discuss findings.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Talk through main activities – Students write down in books.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Watch video – Kitchen operation.  (6 minutes)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C695F8-2935-4D52-B88E-51D24A5A1F63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69870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Matching task – think pair share 6 minutes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Class discussion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Stick in books correct order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C695F8-2935-4D52-B88E-51D24A5A1F63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16394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40061" y="1122363"/>
            <a:ext cx="8640366" cy="2387600"/>
          </a:xfrm>
        </p:spPr>
        <p:txBody>
          <a:bodyPr anchor="b"/>
          <a:lstStyle>
            <a:lvl1pPr algn="ctr">
              <a:defRPr sz="566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0061" y="3602038"/>
            <a:ext cx="8640366" cy="1655762"/>
          </a:xfrm>
        </p:spPr>
        <p:txBody>
          <a:bodyPr/>
          <a:lstStyle>
            <a:lvl1pPr marL="0" indent="0" algn="ctr">
              <a:buNone/>
              <a:defRPr sz="2268"/>
            </a:lvl1pPr>
            <a:lvl2pPr marL="432008" indent="0" algn="ctr">
              <a:buNone/>
              <a:defRPr sz="1890"/>
            </a:lvl2pPr>
            <a:lvl3pPr marL="864017" indent="0" algn="ctr">
              <a:buNone/>
              <a:defRPr sz="1701"/>
            </a:lvl3pPr>
            <a:lvl4pPr marL="1296025" indent="0" algn="ctr">
              <a:buNone/>
              <a:defRPr sz="1512"/>
            </a:lvl4pPr>
            <a:lvl5pPr marL="1728033" indent="0" algn="ctr">
              <a:buNone/>
              <a:defRPr sz="1512"/>
            </a:lvl5pPr>
            <a:lvl6pPr marL="2160041" indent="0" algn="ctr">
              <a:buNone/>
              <a:defRPr sz="1512"/>
            </a:lvl6pPr>
            <a:lvl7pPr marL="2592050" indent="0" algn="ctr">
              <a:buNone/>
              <a:defRPr sz="1512"/>
            </a:lvl7pPr>
            <a:lvl8pPr marL="3024058" indent="0" algn="ctr">
              <a:buNone/>
              <a:defRPr sz="1512"/>
            </a:lvl8pPr>
            <a:lvl9pPr marL="3456066" indent="0" algn="ctr">
              <a:buNone/>
              <a:defRPr sz="151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76C6F-8B77-4184-AF1E-BF8392443BF8}" type="datetimeFigureOut">
              <a:rPr lang="en-GB" smtClean="0"/>
              <a:t>16/11/2020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FE586-3CD6-4137-9C30-22EA2500DD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45029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76C6F-8B77-4184-AF1E-BF8392443BF8}" type="datetimeFigureOut">
              <a:rPr lang="en-GB" smtClean="0"/>
              <a:t>16/11/2020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FE586-3CD6-4137-9C30-22EA2500DD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962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244349" y="365125"/>
            <a:ext cx="248410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92033" y="365125"/>
            <a:ext cx="730831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76C6F-8B77-4184-AF1E-BF8392443BF8}" type="datetimeFigureOut">
              <a:rPr lang="en-GB" smtClean="0"/>
              <a:t>16/11/2020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FE586-3CD6-4137-9C30-22EA2500DD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9136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76C6F-8B77-4184-AF1E-BF8392443BF8}" type="datetimeFigureOut">
              <a:rPr lang="en-GB" smtClean="0"/>
              <a:t>16/11/2020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FE586-3CD6-4137-9C30-22EA2500DD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80223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6033" y="1709739"/>
            <a:ext cx="9936421" cy="2852737"/>
          </a:xfrm>
        </p:spPr>
        <p:txBody>
          <a:bodyPr anchor="b"/>
          <a:lstStyle>
            <a:lvl1pPr>
              <a:defRPr sz="566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6033" y="4589464"/>
            <a:ext cx="9936421" cy="1500187"/>
          </a:xfrm>
        </p:spPr>
        <p:txBody>
          <a:bodyPr/>
          <a:lstStyle>
            <a:lvl1pPr marL="0" indent="0">
              <a:buNone/>
              <a:defRPr sz="2268">
                <a:solidFill>
                  <a:schemeClr val="tx1">
                    <a:tint val="75000"/>
                  </a:schemeClr>
                </a:solidFill>
              </a:defRPr>
            </a:lvl1pPr>
            <a:lvl2pPr marL="432008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2pPr>
            <a:lvl3pPr marL="86401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3pPr>
            <a:lvl4pPr marL="1296025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4pPr>
            <a:lvl5pPr marL="1728033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5pPr>
            <a:lvl6pPr marL="2160041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6pPr>
            <a:lvl7pPr marL="2592050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7pPr>
            <a:lvl8pPr marL="3024058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8pPr>
            <a:lvl9pPr marL="3456066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76C6F-8B77-4184-AF1E-BF8392443BF8}" type="datetimeFigureOut">
              <a:rPr lang="en-GB" smtClean="0"/>
              <a:t>16/11/2020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FE586-3CD6-4137-9C30-22EA2500DD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34789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92034" y="1825625"/>
            <a:ext cx="4896207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32247" y="1825625"/>
            <a:ext cx="4896207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76C6F-8B77-4184-AF1E-BF8392443BF8}" type="datetimeFigureOut">
              <a:rPr lang="en-GB" smtClean="0"/>
              <a:t>16/11/2020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FE586-3CD6-4137-9C30-22EA2500DD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97208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3534" y="365126"/>
            <a:ext cx="9936421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3535" y="1681163"/>
            <a:ext cx="4873706" cy="823912"/>
          </a:xfrm>
        </p:spPr>
        <p:txBody>
          <a:bodyPr anchor="b"/>
          <a:lstStyle>
            <a:lvl1pPr marL="0" indent="0">
              <a:buNone/>
              <a:defRPr sz="2268" b="1"/>
            </a:lvl1pPr>
            <a:lvl2pPr marL="432008" indent="0">
              <a:buNone/>
              <a:defRPr sz="1890" b="1"/>
            </a:lvl2pPr>
            <a:lvl3pPr marL="864017" indent="0">
              <a:buNone/>
              <a:defRPr sz="1701" b="1"/>
            </a:lvl3pPr>
            <a:lvl4pPr marL="1296025" indent="0">
              <a:buNone/>
              <a:defRPr sz="1512" b="1"/>
            </a:lvl4pPr>
            <a:lvl5pPr marL="1728033" indent="0">
              <a:buNone/>
              <a:defRPr sz="1512" b="1"/>
            </a:lvl5pPr>
            <a:lvl6pPr marL="2160041" indent="0">
              <a:buNone/>
              <a:defRPr sz="1512" b="1"/>
            </a:lvl6pPr>
            <a:lvl7pPr marL="2592050" indent="0">
              <a:buNone/>
              <a:defRPr sz="1512" b="1"/>
            </a:lvl7pPr>
            <a:lvl8pPr marL="3024058" indent="0">
              <a:buNone/>
              <a:defRPr sz="1512" b="1"/>
            </a:lvl8pPr>
            <a:lvl9pPr marL="3456066" indent="0">
              <a:buNone/>
              <a:defRPr sz="1512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3535" y="2505075"/>
            <a:ext cx="4873706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32247" y="1681163"/>
            <a:ext cx="4897708" cy="823912"/>
          </a:xfrm>
        </p:spPr>
        <p:txBody>
          <a:bodyPr anchor="b"/>
          <a:lstStyle>
            <a:lvl1pPr marL="0" indent="0">
              <a:buNone/>
              <a:defRPr sz="2268" b="1"/>
            </a:lvl1pPr>
            <a:lvl2pPr marL="432008" indent="0">
              <a:buNone/>
              <a:defRPr sz="1890" b="1"/>
            </a:lvl2pPr>
            <a:lvl3pPr marL="864017" indent="0">
              <a:buNone/>
              <a:defRPr sz="1701" b="1"/>
            </a:lvl3pPr>
            <a:lvl4pPr marL="1296025" indent="0">
              <a:buNone/>
              <a:defRPr sz="1512" b="1"/>
            </a:lvl4pPr>
            <a:lvl5pPr marL="1728033" indent="0">
              <a:buNone/>
              <a:defRPr sz="1512" b="1"/>
            </a:lvl5pPr>
            <a:lvl6pPr marL="2160041" indent="0">
              <a:buNone/>
              <a:defRPr sz="1512" b="1"/>
            </a:lvl6pPr>
            <a:lvl7pPr marL="2592050" indent="0">
              <a:buNone/>
              <a:defRPr sz="1512" b="1"/>
            </a:lvl7pPr>
            <a:lvl8pPr marL="3024058" indent="0">
              <a:buNone/>
              <a:defRPr sz="1512" b="1"/>
            </a:lvl8pPr>
            <a:lvl9pPr marL="3456066" indent="0">
              <a:buNone/>
              <a:defRPr sz="1512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32247" y="2505075"/>
            <a:ext cx="489770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76C6F-8B77-4184-AF1E-BF8392443BF8}" type="datetimeFigureOut">
              <a:rPr lang="en-GB" smtClean="0"/>
              <a:t>16/11/2020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FE586-3CD6-4137-9C30-22EA2500DD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26216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76C6F-8B77-4184-AF1E-BF8392443BF8}" type="datetimeFigureOut">
              <a:rPr lang="en-GB" smtClean="0"/>
              <a:t>16/11/2020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FE586-3CD6-4137-9C30-22EA2500DD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50078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76C6F-8B77-4184-AF1E-BF8392443BF8}" type="datetimeFigureOut">
              <a:rPr lang="en-GB" smtClean="0"/>
              <a:t>16/11/2020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FE586-3CD6-4137-9C30-22EA2500DD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7024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3535" y="457200"/>
            <a:ext cx="3715657" cy="1600200"/>
          </a:xfrm>
        </p:spPr>
        <p:txBody>
          <a:bodyPr anchor="b"/>
          <a:lstStyle>
            <a:lvl1pPr>
              <a:defRPr sz="302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97708" y="987426"/>
            <a:ext cx="5832247" cy="4873625"/>
          </a:xfrm>
        </p:spPr>
        <p:txBody>
          <a:bodyPr/>
          <a:lstStyle>
            <a:lvl1pPr>
              <a:defRPr sz="3024"/>
            </a:lvl1pPr>
            <a:lvl2pPr>
              <a:defRPr sz="2646"/>
            </a:lvl2pPr>
            <a:lvl3pPr>
              <a:defRPr sz="2268"/>
            </a:lvl3pPr>
            <a:lvl4pPr>
              <a:defRPr sz="1890"/>
            </a:lvl4pPr>
            <a:lvl5pPr>
              <a:defRPr sz="1890"/>
            </a:lvl5pPr>
            <a:lvl6pPr>
              <a:defRPr sz="1890"/>
            </a:lvl6pPr>
            <a:lvl7pPr>
              <a:defRPr sz="1890"/>
            </a:lvl7pPr>
            <a:lvl8pPr>
              <a:defRPr sz="1890"/>
            </a:lvl8pPr>
            <a:lvl9pPr>
              <a:defRPr sz="189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3535" y="2057400"/>
            <a:ext cx="3715657" cy="3811588"/>
          </a:xfrm>
        </p:spPr>
        <p:txBody>
          <a:bodyPr/>
          <a:lstStyle>
            <a:lvl1pPr marL="0" indent="0">
              <a:buNone/>
              <a:defRPr sz="1512"/>
            </a:lvl1pPr>
            <a:lvl2pPr marL="432008" indent="0">
              <a:buNone/>
              <a:defRPr sz="1323"/>
            </a:lvl2pPr>
            <a:lvl3pPr marL="864017" indent="0">
              <a:buNone/>
              <a:defRPr sz="1134"/>
            </a:lvl3pPr>
            <a:lvl4pPr marL="1296025" indent="0">
              <a:buNone/>
              <a:defRPr sz="945"/>
            </a:lvl4pPr>
            <a:lvl5pPr marL="1728033" indent="0">
              <a:buNone/>
              <a:defRPr sz="945"/>
            </a:lvl5pPr>
            <a:lvl6pPr marL="2160041" indent="0">
              <a:buNone/>
              <a:defRPr sz="945"/>
            </a:lvl6pPr>
            <a:lvl7pPr marL="2592050" indent="0">
              <a:buNone/>
              <a:defRPr sz="945"/>
            </a:lvl7pPr>
            <a:lvl8pPr marL="3024058" indent="0">
              <a:buNone/>
              <a:defRPr sz="945"/>
            </a:lvl8pPr>
            <a:lvl9pPr marL="3456066" indent="0">
              <a:buNone/>
              <a:defRPr sz="94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76C6F-8B77-4184-AF1E-BF8392443BF8}" type="datetimeFigureOut">
              <a:rPr lang="en-GB" smtClean="0"/>
              <a:t>16/11/2020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FE586-3CD6-4137-9C30-22EA2500DD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01998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3535" y="457200"/>
            <a:ext cx="3715657" cy="1600200"/>
          </a:xfrm>
        </p:spPr>
        <p:txBody>
          <a:bodyPr anchor="b"/>
          <a:lstStyle>
            <a:lvl1pPr>
              <a:defRPr sz="302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97708" y="987426"/>
            <a:ext cx="5832247" cy="4873625"/>
          </a:xfrm>
        </p:spPr>
        <p:txBody>
          <a:bodyPr anchor="t"/>
          <a:lstStyle>
            <a:lvl1pPr marL="0" indent="0">
              <a:buNone/>
              <a:defRPr sz="3024"/>
            </a:lvl1pPr>
            <a:lvl2pPr marL="432008" indent="0">
              <a:buNone/>
              <a:defRPr sz="2646"/>
            </a:lvl2pPr>
            <a:lvl3pPr marL="864017" indent="0">
              <a:buNone/>
              <a:defRPr sz="2268"/>
            </a:lvl3pPr>
            <a:lvl4pPr marL="1296025" indent="0">
              <a:buNone/>
              <a:defRPr sz="1890"/>
            </a:lvl4pPr>
            <a:lvl5pPr marL="1728033" indent="0">
              <a:buNone/>
              <a:defRPr sz="1890"/>
            </a:lvl5pPr>
            <a:lvl6pPr marL="2160041" indent="0">
              <a:buNone/>
              <a:defRPr sz="1890"/>
            </a:lvl6pPr>
            <a:lvl7pPr marL="2592050" indent="0">
              <a:buNone/>
              <a:defRPr sz="1890"/>
            </a:lvl7pPr>
            <a:lvl8pPr marL="3024058" indent="0">
              <a:buNone/>
              <a:defRPr sz="1890"/>
            </a:lvl8pPr>
            <a:lvl9pPr marL="3456066" indent="0">
              <a:buNone/>
              <a:defRPr sz="189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3535" y="2057400"/>
            <a:ext cx="3715657" cy="3811588"/>
          </a:xfrm>
        </p:spPr>
        <p:txBody>
          <a:bodyPr/>
          <a:lstStyle>
            <a:lvl1pPr marL="0" indent="0">
              <a:buNone/>
              <a:defRPr sz="1512"/>
            </a:lvl1pPr>
            <a:lvl2pPr marL="432008" indent="0">
              <a:buNone/>
              <a:defRPr sz="1323"/>
            </a:lvl2pPr>
            <a:lvl3pPr marL="864017" indent="0">
              <a:buNone/>
              <a:defRPr sz="1134"/>
            </a:lvl3pPr>
            <a:lvl4pPr marL="1296025" indent="0">
              <a:buNone/>
              <a:defRPr sz="945"/>
            </a:lvl4pPr>
            <a:lvl5pPr marL="1728033" indent="0">
              <a:buNone/>
              <a:defRPr sz="945"/>
            </a:lvl5pPr>
            <a:lvl6pPr marL="2160041" indent="0">
              <a:buNone/>
              <a:defRPr sz="945"/>
            </a:lvl6pPr>
            <a:lvl7pPr marL="2592050" indent="0">
              <a:buNone/>
              <a:defRPr sz="945"/>
            </a:lvl7pPr>
            <a:lvl8pPr marL="3024058" indent="0">
              <a:buNone/>
              <a:defRPr sz="945"/>
            </a:lvl8pPr>
            <a:lvl9pPr marL="3456066" indent="0">
              <a:buNone/>
              <a:defRPr sz="94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76C6F-8B77-4184-AF1E-BF8392443BF8}" type="datetimeFigureOut">
              <a:rPr lang="en-GB" smtClean="0"/>
              <a:t>16/11/2020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FE586-3CD6-4137-9C30-22EA2500DD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10800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92034" y="365126"/>
            <a:ext cx="993642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2034" y="1825625"/>
            <a:ext cx="993642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2033" y="6356351"/>
            <a:ext cx="25921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3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076C6F-8B77-4184-AF1E-BF8392443BF8}" type="datetimeFigureOut">
              <a:rPr lang="en-GB" smtClean="0"/>
              <a:t>16/11/2020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16162" y="6356351"/>
            <a:ext cx="38881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3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36345" y="6356351"/>
            <a:ext cx="25921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3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EFE586-3CD6-4137-9C30-22EA2500DD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5908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864017" rtl="0" eaLnBrk="1" latinLnBrk="0" hangingPunct="1">
        <a:lnSpc>
          <a:spcPct val="90000"/>
        </a:lnSpc>
        <a:spcBef>
          <a:spcPct val="0"/>
        </a:spcBef>
        <a:buNone/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6004" indent="-216004" algn="l" defTabSz="864017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1pPr>
      <a:lvl2pPr marL="64801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2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Be Honest">
            <a:extLst>
              <a:ext uri="{FF2B5EF4-FFF2-40B4-BE49-F238E27FC236}">
                <a16:creationId xmlns:a16="http://schemas.microsoft.com/office/drawing/2014/main" id="{BE0DE3DD-CB8E-470C-B307-975C1D4BFD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9986" y="2184276"/>
            <a:ext cx="2600516" cy="593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4B3B185-1A35-4848-A36D-D2F80C5F62F4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445059" y="5834147"/>
            <a:ext cx="815220" cy="77179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8F9B415-D1F3-4E26-868E-69F4D0CB3E5E}"/>
              </a:ext>
            </a:extLst>
          </p:cNvPr>
          <p:cNvSpPr txBox="1"/>
          <p:nvPr/>
        </p:nvSpPr>
        <p:spPr>
          <a:xfrm>
            <a:off x="2257022" y="3339357"/>
            <a:ext cx="70064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Name four areas a kitchen is divided into </a:t>
            </a:r>
          </a:p>
          <a:p>
            <a:pPr algn="ctr"/>
            <a:endParaRPr lang="en-GB" dirty="0"/>
          </a:p>
          <a:p>
            <a:pPr algn="ctr"/>
            <a:r>
              <a:rPr lang="en-GB" dirty="0"/>
              <a:t>Describe what activities would take place in the serving area of a kitchen.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0A2C348-F978-4851-9CD0-A024B1C34FB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2783" y="1596646"/>
            <a:ext cx="4314921" cy="354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93769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7B8C0F2-606C-421C-A477-B72B9EB4A30E}"/>
              </a:ext>
            </a:extLst>
          </p:cNvPr>
          <p:cNvSpPr/>
          <p:nvPr/>
        </p:nvSpPr>
        <p:spPr>
          <a:xfrm>
            <a:off x="246133" y="923720"/>
            <a:ext cx="6694642" cy="4822720"/>
          </a:xfrm>
          <a:custGeom>
            <a:avLst/>
            <a:gdLst>
              <a:gd name="connsiteX0" fmla="*/ 0 w 6694642"/>
              <a:gd name="connsiteY0" fmla="*/ 0 h 4822720"/>
              <a:gd name="connsiteX1" fmla="*/ 535571 w 6694642"/>
              <a:gd name="connsiteY1" fmla="*/ 0 h 4822720"/>
              <a:gd name="connsiteX2" fmla="*/ 1338928 w 6694642"/>
              <a:gd name="connsiteY2" fmla="*/ 0 h 4822720"/>
              <a:gd name="connsiteX3" fmla="*/ 1941446 w 6694642"/>
              <a:gd name="connsiteY3" fmla="*/ 0 h 4822720"/>
              <a:gd name="connsiteX4" fmla="*/ 2744803 w 6694642"/>
              <a:gd name="connsiteY4" fmla="*/ 0 h 4822720"/>
              <a:gd name="connsiteX5" fmla="*/ 3347321 w 6694642"/>
              <a:gd name="connsiteY5" fmla="*/ 0 h 4822720"/>
              <a:gd name="connsiteX6" fmla="*/ 3815946 w 6694642"/>
              <a:gd name="connsiteY6" fmla="*/ 0 h 4822720"/>
              <a:gd name="connsiteX7" fmla="*/ 4552357 w 6694642"/>
              <a:gd name="connsiteY7" fmla="*/ 0 h 4822720"/>
              <a:gd name="connsiteX8" fmla="*/ 5020982 w 6694642"/>
              <a:gd name="connsiteY8" fmla="*/ 0 h 4822720"/>
              <a:gd name="connsiteX9" fmla="*/ 5623499 w 6694642"/>
              <a:gd name="connsiteY9" fmla="*/ 0 h 4822720"/>
              <a:gd name="connsiteX10" fmla="*/ 6694642 w 6694642"/>
              <a:gd name="connsiteY10" fmla="*/ 0 h 4822720"/>
              <a:gd name="connsiteX11" fmla="*/ 6694642 w 6694642"/>
              <a:gd name="connsiteY11" fmla="*/ 544278 h 4822720"/>
              <a:gd name="connsiteX12" fmla="*/ 6694642 w 6694642"/>
              <a:gd name="connsiteY12" fmla="*/ 1233238 h 4822720"/>
              <a:gd name="connsiteX13" fmla="*/ 6694642 w 6694642"/>
              <a:gd name="connsiteY13" fmla="*/ 1970426 h 4822720"/>
              <a:gd name="connsiteX14" fmla="*/ 6694642 w 6694642"/>
              <a:gd name="connsiteY14" fmla="*/ 2707613 h 4822720"/>
              <a:gd name="connsiteX15" fmla="*/ 6694642 w 6694642"/>
              <a:gd name="connsiteY15" fmla="*/ 3493027 h 4822720"/>
              <a:gd name="connsiteX16" fmla="*/ 6694642 w 6694642"/>
              <a:gd name="connsiteY16" fmla="*/ 4181987 h 4822720"/>
              <a:gd name="connsiteX17" fmla="*/ 6694642 w 6694642"/>
              <a:gd name="connsiteY17" fmla="*/ 4822720 h 4822720"/>
              <a:gd name="connsiteX18" fmla="*/ 5958231 w 6694642"/>
              <a:gd name="connsiteY18" fmla="*/ 4822720 h 4822720"/>
              <a:gd name="connsiteX19" fmla="*/ 5154874 w 6694642"/>
              <a:gd name="connsiteY19" fmla="*/ 4822720 h 4822720"/>
              <a:gd name="connsiteX20" fmla="*/ 4351517 w 6694642"/>
              <a:gd name="connsiteY20" fmla="*/ 4822720 h 4822720"/>
              <a:gd name="connsiteX21" fmla="*/ 3682053 w 6694642"/>
              <a:gd name="connsiteY21" fmla="*/ 4822720 h 4822720"/>
              <a:gd name="connsiteX22" fmla="*/ 3146482 w 6694642"/>
              <a:gd name="connsiteY22" fmla="*/ 4822720 h 4822720"/>
              <a:gd name="connsiteX23" fmla="*/ 2610910 w 6694642"/>
              <a:gd name="connsiteY23" fmla="*/ 4822720 h 4822720"/>
              <a:gd name="connsiteX24" fmla="*/ 1941446 w 6694642"/>
              <a:gd name="connsiteY24" fmla="*/ 4822720 h 4822720"/>
              <a:gd name="connsiteX25" fmla="*/ 1138089 w 6694642"/>
              <a:gd name="connsiteY25" fmla="*/ 4822720 h 4822720"/>
              <a:gd name="connsiteX26" fmla="*/ 669464 w 6694642"/>
              <a:gd name="connsiteY26" fmla="*/ 4822720 h 4822720"/>
              <a:gd name="connsiteX27" fmla="*/ 0 w 6694642"/>
              <a:gd name="connsiteY27" fmla="*/ 4822720 h 4822720"/>
              <a:gd name="connsiteX28" fmla="*/ 0 w 6694642"/>
              <a:gd name="connsiteY28" fmla="*/ 4133760 h 4822720"/>
              <a:gd name="connsiteX29" fmla="*/ 0 w 6694642"/>
              <a:gd name="connsiteY29" fmla="*/ 3396573 h 4822720"/>
              <a:gd name="connsiteX30" fmla="*/ 0 w 6694642"/>
              <a:gd name="connsiteY30" fmla="*/ 2611158 h 4822720"/>
              <a:gd name="connsiteX31" fmla="*/ 0 w 6694642"/>
              <a:gd name="connsiteY31" fmla="*/ 1825744 h 4822720"/>
              <a:gd name="connsiteX32" fmla="*/ 0 w 6694642"/>
              <a:gd name="connsiteY32" fmla="*/ 1088557 h 4822720"/>
              <a:gd name="connsiteX33" fmla="*/ 0 w 6694642"/>
              <a:gd name="connsiteY33" fmla="*/ 0 h 4822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6694642" h="4822720" fill="none" extrusionOk="0">
                <a:moveTo>
                  <a:pt x="0" y="0"/>
                </a:moveTo>
                <a:cubicBezTo>
                  <a:pt x="243085" y="26387"/>
                  <a:pt x="295453" y="12236"/>
                  <a:pt x="535571" y="0"/>
                </a:cubicBezTo>
                <a:cubicBezTo>
                  <a:pt x="775689" y="-12236"/>
                  <a:pt x="980121" y="17155"/>
                  <a:pt x="1338928" y="0"/>
                </a:cubicBezTo>
                <a:cubicBezTo>
                  <a:pt x="1697735" y="-17155"/>
                  <a:pt x="1667688" y="17053"/>
                  <a:pt x="1941446" y="0"/>
                </a:cubicBezTo>
                <a:cubicBezTo>
                  <a:pt x="2215204" y="-17053"/>
                  <a:pt x="2477287" y="-6047"/>
                  <a:pt x="2744803" y="0"/>
                </a:cubicBezTo>
                <a:cubicBezTo>
                  <a:pt x="3012319" y="6047"/>
                  <a:pt x="3075531" y="24559"/>
                  <a:pt x="3347321" y="0"/>
                </a:cubicBezTo>
                <a:cubicBezTo>
                  <a:pt x="3619111" y="-24559"/>
                  <a:pt x="3639690" y="12288"/>
                  <a:pt x="3815946" y="0"/>
                </a:cubicBezTo>
                <a:cubicBezTo>
                  <a:pt x="3992202" y="-12288"/>
                  <a:pt x="4375686" y="-27620"/>
                  <a:pt x="4552357" y="0"/>
                </a:cubicBezTo>
                <a:cubicBezTo>
                  <a:pt x="4729028" y="27620"/>
                  <a:pt x="4850289" y="2271"/>
                  <a:pt x="5020982" y="0"/>
                </a:cubicBezTo>
                <a:cubicBezTo>
                  <a:pt x="5191676" y="-2271"/>
                  <a:pt x="5350335" y="3162"/>
                  <a:pt x="5623499" y="0"/>
                </a:cubicBezTo>
                <a:cubicBezTo>
                  <a:pt x="5896663" y="-3162"/>
                  <a:pt x="6380126" y="-21284"/>
                  <a:pt x="6694642" y="0"/>
                </a:cubicBezTo>
                <a:cubicBezTo>
                  <a:pt x="6672363" y="174235"/>
                  <a:pt x="6714024" y="333947"/>
                  <a:pt x="6694642" y="544278"/>
                </a:cubicBezTo>
                <a:cubicBezTo>
                  <a:pt x="6675260" y="754609"/>
                  <a:pt x="6687316" y="1057025"/>
                  <a:pt x="6694642" y="1233238"/>
                </a:cubicBezTo>
                <a:cubicBezTo>
                  <a:pt x="6701968" y="1409451"/>
                  <a:pt x="6659568" y="1798088"/>
                  <a:pt x="6694642" y="1970426"/>
                </a:cubicBezTo>
                <a:cubicBezTo>
                  <a:pt x="6729716" y="2142764"/>
                  <a:pt x="6675129" y="2498842"/>
                  <a:pt x="6694642" y="2707613"/>
                </a:cubicBezTo>
                <a:cubicBezTo>
                  <a:pt x="6714155" y="2916384"/>
                  <a:pt x="6684666" y="3247035"/>
                  <a:pt x="6694642" y="3493027"/>
                </a:cubicBezTo>
                <a:cubicBezTo>
                  <a:pt x="6704618" y="3739019"/>
                  <a:pt x="6705126" y="3968136"/>
                  <a:pt x="6694642" y="4181987"/>
                </a:cubicBezTo>
                <a:cubicBezTo>
                  <a:pt x="6684158" y="4395838"/>
                  <a:pt x="6721112" y="4582729"/>
                  <a:pt x="6694642" y="4822720"/>
                </a:cubicBezTo>
                <a:cubicBezTo>
                  <a:pt x="6523528" y="4794441"/>
                  <a:pt x="6203575" y="4789333"/>
                  <a:pt x="5958231" y="4822720"/>
                </a:cubicBezTo>
                <a:cubicBezTo>
                  <a:pt x="5712887" y="4856107"/>
                  <a:pt x="5380732" y="4811778"/>
                  <a:pt x="5154874" y="4822720"/>
                </a:cubicBezTo>
                <a:cubicBezTo>
                  <a:pt x="4929016" y="4833662"/>
                  <a:pt x="4536249" y="4807860"/>
                  <a:pt x="4351517" y="4822720"/>
                </a:cubicBezTo>
                <a:cubicBezTo>
                  <a:pt x="4166785" y="4837580"/>
                  <a:pt x="3854677" y="4828683"/>
                  <a:pt x="3682053" y="4822720"/>
                </a:cubicBezTo>
                <a:cubicBezTo>
                  <a:pt x="3509429" y="4816757"/>
                  <a:pt x="3328877" y="4839596"/>
                  <a:pt x="3146482" y="4822720"/>
                </a:cubicBezTo>
                <a:cubicBezTo>
                  <a:pt x="2964087" y="4805844"/>
                  <a:pt x="2742220" y="4824698"/>
                  <a:pt x="2610910" y="4822720"/>
                </a:cubicBezTo>
                <a:cubicBezTo>
                  <a:pt x="2479600" y="4820742"/>
                  <a:pt x="2147715" y="4801074"/>
                  <a:pt x="1941446" y="4822720"/>
                </a:cubicBezTo>
                <a:cubicBezTo>
                  <a:pt x="1735177" y="4844366"/>
                  <a:pt x="1429423" y="4815654"/>
                  <a:pt x="1138089" y="4822720"/>
                </a:cubicBezTo>
                <a:cubicBezTo>
                  <a:pt x="846755" y="4829786"/>
                  <a:pt x="845160" y="4843629"/>
                  <a:pt x="669464" y="4822720"/>
                </a:cubicBezTo>
                <a:cubicBezTo>
                  <a:pt x="493769" y="4801811"/>
                  <a:pt x="282445" y="4792266"/>
                  <a:pt x="0" y="4822720"/>
                </a:cubicBezTo>
                <a:cubicBezTo>
                  <a:pt x="-24048" y="4558762"/>
                  <a:pt x="-14404" y="4310579"/>
                  <a:pt x="0" y="4133760"/>
                </a:cubicBezTo>
                <a:cubicBezTo>
                  <a:pt x="14404" y="3956941"/>
                  <a:pt x="10864" y="3668635"/>
                  <a:pt x="0" y="3396573"/>
                </a:cubicBezTo>
                <a:cubicBezTo>
                  <a:pt x="-10864" y="3124511"/>
                  <a:pt x="-6292" y="2917085"/>
                  <a:pt x="0" y="2611158"/>
                </a:cubicBezTo>
                <a:cubicBezTo>
                  <a:pt x="6292" y="2305232"/>
                  <a:pt x="-14260" y="2162417"/>
                  <a:pt x="0" y="1825744"/>
                </a:cubicBezTo>
                <a:cubicBezTo>
                  <a:pt x="14260" y="1489071"/>
                  <a:pt x="-21409" y="1393264"/>
                  <a:pt x="0" y="1088557"/>
                </a:cubicBezTo>
                <a:cubicBezTo>
                  <a:pt x="21409" y="783850"/>
                  <a:pt x="-45951" y="469656"/>
                  <a:pt x="0" y="0"/>
                </a:cubicBezTo>
                <a:close/>
              </a:path>
              <a:path w="6694642" h="4822720" stroke="0" extrusionOk="0">
                <a:moveTo>
                  <a:pt x="0" y="0"/>
                </a:moveTo>
                <a:cubicBezTo>
                  <a:pt x="312091" y="22260"/>
                  <a:pt x="508274" y="-1807"/>
                  <a:pt x="669464" y="0"/>
                </a:cubicBezTo>
                <a:cubicBezTo>
                  <a:pt x="830654" y="1807"/>
                  <a:pt x="1116433" y="-21307"/>
                  <a:pt x="1338928" y="0"/>
                </a:cubicBezTo>
                <a:cubicBezTo>
                  <a:pt x="1561423" y="21307"/>
                  <a:pt x="1713146" y="5492"/>
                  <a:pt x="1874500" y="0"/>
                </a:cubicBezTo>
                <a:cubicBezTo>
                  <a:pt x="2035854" y="-5492"/>
                  <a:pt x="2379237" y="26236"/>
                  <a:pt x="2543964" y="0"/>
                </a:cubicBezTo>
                <a:cubicBezTo>
                  <a:pt x="2708691" y="-26236"/>
                  <a:pt x="2826011" y="-6761"/>
                  <a:pt x="3079535" y="0"/>
                </a:cubicBezTo>
                <a:cubicBezTo>
                  <a:pt x="3333059" y="6761"/>
                  <a:pt x="3507360" y="33996"/>
                  <a:pt x="3882892" y="0"/>
                </a:cubicBezTo>
                <a:cubicBezTo>
                  <a:pt x="4258424" y="-33996"/>
                  <a:pt x="4322222" y="-10111"/>
                  <a:pt x="4485410" y="0"/>
                </a:cubicBezTo>
                <a:cubicBezTo>
                  <a:pt x="4648598" y="10111"/>
                  <a:pt x="4857000" y="15722"/>
                  <a:pt x="5020982" y="0"/>
                </a:cubicBezTo>
                <a:cubicBezTo>
                  <a:pt x="5184964" y="-15722"/>
                  <a:pt x="5493914" y="-2311"/>
                  <a:pt x="5690446" y="0"/>
                </a:cubicBezTo>
                <a:cubicBezTo>
                  <a:pt x="5886978" y="2311"/>
                  <a:pt x="6287129" y="16820"/>
                  <a:pt x="6694642" y="0"/>
                </a:cubicBezTo>
                <a:cubicBezTo>
                  <a:pt x="6658503" y="245919"/>
                  <a:pt x="6688275" y="519275"/>
                  <a:pt x="6694642" y="737187"/>
                </a:cubicBezTo>
                <a:cubicBezTo>
                  <a:pt x="6701009" y="955099"/>
                  <a:pt x="6707526" y="1196919"/>
                  <a:pt x="6694642" y="1426147"/>
                </a:cubicBezTo>
                <a:cubicBezTo>
                  <a:pt x="6681758" y="1655375"/>
                  <a:pt x="6722821" y="1786759"/>
                  <a:pt x="6694642" y="2018653"/>
                </a:cubicBezTo>
                <a:cubicBezTo>
                  <a:pt x="6666463" y="2250547"/>
                  <a:pt x="6697198" y="2535905"/>
                  <a:pt x="6694642" y="2707613"/>
                </a:cubicBezTo>
                <a:cubicBezTo>
                  <a:pt x="6692086" y="2879321"/>
                  <a:pt x="6723806" y="3256558"/>
                  <a:pt x="6694642" y="3493027"/>
                </a:cubicBezTo>
                <a:cubicBezTo>
                  <a:pt x="6665478" y="3729496"/>
                  <a:pt x="6686977" y="3978203"/>
                  <a:pt x="6694642" y="4133760"/>
                </a:cubicBezTo>
                <a:cubicBezTo>
                  <a:pt x="6702307" y="4289317"/>
                  <a:pt x="6711809" y="4662548"/>
                  <a:pt x="6694642" y="4822720"/>
                </a:cubicBezTo>
                <a:cubicBezTo>
                  <a:pt x="6496995" y="4817812"/>
                  <a:pt x="6280908" y="4843966"/>
                  <a:pt x="6159071" y="4822720"/>
                </a:cubicBezTo>
                <a:cubicBezTo>
                  <a:pt x="6037234" y="4801474"/>
                  <a:pt x="5667381" y="4810646"/>
                  <a:pt x="5489606" y="4822720"/>
                </a:cubicBezTo>
                <a:cubicBezTo>
                  <a:pt x="5311831" y="4834794"/>
                  <a:pt x="5005062" y="4787580"/>
                  <a:pt x="4686249" y="4822720"/>
                </a:cubicBezTo>
                <a:cubicBezTo>
                  <a:pt x="4367436" y="4857860"/>
                  <a:pt x="4303108" y="4817965"/>
                  <a:pt x="3949839" y="4822720"/>
                </a:cubicBezTo>
                <a:cubicBezTo>
                  <a:pt x="3596570" y="4827476"/>
                  <a:pt x="3554929" y="4812842"/>
                  <a:pt x="3213428" y="4822720"/>
                </a:cubicBezTo>
                <a:cubicBezTo>
                  <a:pt x="2871927" y="4832598"/>
                  <a:pt x="2642996" y="4851221"/>
                  <a:pt x="2410071" y="4822720"/>
                </a:cubicBezTo>
                <a:cubicBezTo>
                  <a:pt x="2177146" y="4794219"/>
                  <a:pt x="2017711" y="4856617"/>
                  <a:pt x="1673661" y="4822720"/>
                </a:cubicBezTo>
                <a:cubicBezTo>
                  <a:pt x="1329611" y="4788824"/>
                  <a:pt x="1325186" y="4821050"/>
                  <a:pt x="1205036" y="4822720"/>
                </a:cubicBezTo>
                <a:cubicBezTo>
                  <a:pt x="1084887" y="4824390"/>
                  <a:pt x="374845" y="4821756"/>
                  <a:pt x="0" y="4822720"/>
                </a:cubicBezTo>
                <a:cubicBezTo>
                  <a:pt x="-1579" y="4519522"/>
                  <a:pt x="5060" y="4402101"/>
                  <a:pt x="0" y="4181987"/>
                </a:cubicBezTo>
                <a:cubicBezTo>
                  <a:pt x="-5060" y="3961873"/>
                  <a:pt x="884" y="3568961"/>
                  <a:pt x="0" y="3396573"/>
                </a:cubicBezTo>
                <a:cubicBezTo>
                  <a:pt x="-884" y="3224185"/>
                  <a:pt x="-34166" y="2865396"/>
                  <a:pt x="0" y="2659386"/>
                </a:cubicBezTo>
                <a:cubicBezTo>
                  <a:pt x="34166" y="2453376"/>
                  <a:pt x="-11650" y="2311972"/>
                  <a:pt x="0" y="2018653"/>
                </a:cubicBezTo>
                <a:cubicBezTo>
                  <a:pt x="11650" y="1725334"/>
                  <a:pt x="15819" y="1668214"/>
                  <a:pt x="0" y="1377920"/>
                </a:cubicBezTo>
                <a:cubicBezTo>
                  <a:pt x="-15819" y="1087626"/>
                  <a:pt x="-21944" y="946170"/>
                  <a:pt x="0" y="785414"/>
                </a:cubicBezTo>
                <a:cubicBezTo>
                  <a:pt x="21944" y="624658"/>
                  <a:pt x="-18171" y="270228"/>
                  <a:pt x="0" y="0"/>
                </a:cubicBezTo>
                <a:close/>
              </a:path>
            </a:pathLst>
          </a:custGeom>
          <a:solidFill>
            <a:schemeClr val="accent5">
              <a:lumMod val="20000"/>
              <a:lumOff val="80000"/>
            </a:schemeClr>
          </a:solidFill>
          <a:ln w="19050">
            <a:solidFill>
              <a:schemeClr val="tx1">
                <a:lumMod val="75000"/>
                <a:lumOff val="25000"/>
              </a:schemeClr>
            </a:solidFill>
            <a:prstDash val="dash"/>
            <a:extLst>
              <a:ext uri="{C807C97D-BFC1-408E-A445-0C87EB9F89A2}">
                <ask:lineSketchStyleProps xmlns:ask="http://schemas.microsoft.com/office/drawing/2018/sketchyshapes" xmlns="" sd="5444665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AutoShape 2">
            <a:extLst>
              <a:ext uri="{FF2B5EF4-FFF2-40B4-BE49-F238E27FC236}">
                <a16:creationId xmlns:a16="http://schemas.microsoft.com/office/drawing/2014/main" id="{A1FAE804-CB25-4904-AC4C-6E45314AFC2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006328" y="7013890"/>
            <a:ext cx="288012" cy="288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6404" tIns="43202" rIns="86404" bIns="43202" numCol="1" anchor="t" anchorCtr="0" compatLnSpc="1">
            <a:prstTxWarp prst="textNoShape">
              <a:avLst/>
            </a:prstTxWarp>
          </a:bodyPr>
          <a:lstStyle/>
          <a:p>
            <a:endParaRPr lang="en-GB" sz="1701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8C949B2-F758-4AEC-AE26-2F12520D6BD3}"/>
              </a:ext>
            </a:extLst>
          </p:cNvPr>
          <p:cNvSpPr txBox="1"/>
          <p:nvPr/>
        </p:nvSpPr>
        <p:spPr>
          <a:xfrm>
            <a:off x="2760084" y="6308671"/>
            <a:ext cx="8791673" cy="325025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sz="1512" b="1" i="1" dirty="0">
                <a:solidFill>
                  <a:schemeClr val="bg1">
                    <a:lumMod val="95000"/>
                  </a:schemeClr>
                </a:solidFill>
              </a:rPr>
              <a:t>Hospitality VCR Keywords – Operation, workflow, activities. </a:t>
            </a:r>
            <a:endParaRPr lang="en-GB" sz="1512" b="1" i="1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D699F038-B0F6-4E6D-AF57-C6DF40E217ED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8939" y="5948205"/>
            <a:ext cx="761494" cy="720932"/>
          </a:xfrm>
          <a:prstGeom prst="rect">
            <a:avLst/>
          </a:prstGeom>
        </p:spPr>
      </p:pic>
      <p:pic>
        <p:nvPicPr>
          <p:cNvPr id="2060" name="Picture 12" descr="WJEC (exam board) - Wikipedia">
            <a:extLst>
              <a:ext uri="{FF2B5EF4-FFF2-40B4-BE49-F238E27FC236}">
                <a16:creationId xmlns:a16="http://schemas.microsoft.com/office/drawing/2014/main" id="{3870CB0A-ABDA-4891-ADD3-19B3F27E04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2601" y="6022230"/>
            <a:ext cx="646907" cy="646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1E96E7C8-59FB-4C45-A73A-2D8DD886B27A}"/>
              </a:ext>
            </a:extLst>
          </p:cNvPr>
          <p:cNvSpPr/>
          <p:nvPr/>
        </p:nvSpPr>
        <p:spPr>
          <a:xfrm>
            <a:off x="7155920" y="3693227"/>
            <a:ext cx="4118434" cy="2053213"/>
          </a:xfrm>
          <a:custGeom>
            <a:avLst/>
            <a:gdLst>
              <a:gd name="connsiteX0" fmla="*/ 0 w 4118434"/>
              <a:gd name="connsiteY0" fmla="*/ 0 h 2053213"/>
              <a:gd name="connsiteX1" fmla="*/ 562853 w 4118434"/>
              <a:gd name="connsiteY1" fmla="*/ 0 h 2053213"/>
              <a:gd name="connsiteX2" fmla="*/ 1331627 w 4118434"/>
              <a:gd name="connsiteY2" fmla="*/ 0 h 2053213"/>
              <a:gd name="connsiteX3" fmla="*/ 1976848 w 4118434"/>
              <a:gd name="connsiteY3" fmla="*/ 0 h 2053213"/>
              <a:gd name="connsiteX4" fmla="*/ 2580885 w 4118434"/>
              <a:gd name="connsiteY4" fmla="*/ 0 h 2053213"/>
              <a:gd name="connsiteX5" fmla="*/ 3267291 w 4118434"/>
              <a:gd name="connsiteY5" fmla="*/ 0 h 2053213"/>
              <a:gd name="connsiteX6" fmla="*/ 4118434 w 4118434"/>
              <a:gd name="connsiteY6" fmla="*/ 0 h 2053213"/>
              <a:gd name="connsiteX7" fmla="*/ 4118434 w 4118434"/>
              <a:gd name="connsiteY7" fmla="*/ 684404 h 2053213"/>
              <a:gd name="connsiteX8" fmla="*/ 4118434 w 4118434"/>
              <a:gd name="connsiteY8" fmla="*/ 1348277 h 2053213"/>
              <a:gd name="connsiteX9" fmla="*/ 4118434 w 4118434"/>
              <a:gd name="connsiteY9" fmla="*/ 2053213 h 2053213"/>
              <a:gd name="connsiteX10" fmla="*/ 3432028 w 4118434"/>
              <a:gd name="connsiteY10" fmla="*/ 2053213 h 2053213"/>
              <a:gd name="connsiteX11" fmla="*/ 2786807 w 4118434"/>
              <a:gd name="connsiteY11" fmla="*/ 2053213 h 2053213"/>
              <a:gd name="connsiteX12" fmla="*/ 2141586 w 4118434"/>
              <a:gd name="connsiteY12" fmla="*/ 2053213 h 2053213"/>
              <a:gd name="connsiteX13" fmla="*/ 1537549 w 4118434"/>
              <a:gd name="connsiteY13" fmla="*/ 2053213 h 2053213"/>
              <a:gd name="connsiteX14" fmla="*/ 892327 w 4118434"/>
              <a:gd name="connsiteY14" fmla="*/ 2053213 h 2053213"/>
              <a:gd name="connsiteX15" fmla="*/ 0 w 4118434"/>
              <a:gd name="connsiteY15" fmla="*/ 2053213 h 2053213"/>
              <a:gd name="connsiteX16" fmla="*/ 0 w 4118434"/>
              <a:gd name="connsiteY16" fmla="*/ 1368809 h 2053213"/>
              <a:gd name="connsiteX17" fmla="*/ 0 w 4118434"/>
              <a:gd name="connsiteY17" fmla="*/ 704936 h 2053213"/>
              <a:gd name="connsiteX18" fmla="*/ 0 w 4118434"/>
              <a:gd name="connsiteY18" fmla="*/ 0 h 20532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118434" h="2053213" fill="none" extrusionOk="0">
                <a:moveTo>
                  <a:pt x="0" y="0"/>
                </a:moveTo>
                <a:cubicBezTo>
                  <a:pt x="124536" y="-11914"/>
                  <a:pt x="396220" y="7547"/>
                  <a:pt x="562853" y="0"/>
                </a:cubicBezTo>
                <a:cubicBezTo>
                  <a:pt x="729486" y="-7547"/>
                  <a:pt x="1167419" y="33215"/>
                  <a:pt x="1331627" y="0"/>
                </a:cubicBezTo>
                <a:cubicBezTo>
                  <a:pt x="1495835" y="-33215"/>
                  <a:pt x="1758258" y="-19475"/>
                  <a:pt x="1976848" y="0"/>
                </a:cubicBezTo>
                <a:cubicBezTo>
                  <a:pt x="2195438" y="19475"/>
                  <a:pt x="2435336" y="-22531"/>
                  <a:pt x="2580885" y="0"/>
                </a:cubicBezTo>
                <a:cubicBezTo>
                  <a:pt x="2726434" y="22531"/>
                  <a:pt x="2993979" y="30199"/>
                  <a:pt x="3267291" y="0"/>
                </a:cubicBezTo>
                <a:cubicBezTo>
                  <a:pt x="3540603" y="-30199"/>
                  <a:pt x="3859762" y="-3905"/>
                  <a:pt x="4118434" y="0"/>
                </a:cubicBezTo>
                <a:cubicBezTo>
                  <a:pt x="4140582" y="177973"/>
                  <a:pt x="4090926" y="496363"/>
                  <a:pt x="4118434" y="684404"/>
                </a:cubicBezTo>
                <a:cubicBezTo>
                  <a:pt x="4145942" y="872445"/>
                  <a:pt x="4090303" y="1123133"/>
                  <a:pt x="4118434" y="1348277"/>
                </a:cubicBezTo>
                <a:cubicBezTo>
                  <a:pt x="4146565" y="1573421"/>
                  <a:pt x="4097666" y="1745328"/>
                  <a:pt x="4118434" y="2053213"/>
                </a:cubicBezTo>
                <a:cubicBezTo>
                  <a:pt x="3833768" y="2033094"/>
                  <a:pt x="3700664" y="2029953"/>
                  <a:pt x="3432028" y="2053213"/>
                </a:cubicBezTo>
                <a:cubicBezTo>
                  <a:pt x="3163392" y="2076473"/>
                  <a:pt x="2967259" y="2083145"/>
                  <a:pt x="2786807" y="2053213"/>
                </a:cubicBezTo>
                <a:cubicBezTo>
                  <a:pt x="2606355" y="2023281"/>
                  <a:pt x="2272386" y="2075099"/>
                  <a:pt x="2141586" y="2053213"/>
                </a:cubicBezTo>
                <a:cubicBezTo>
                  <a:pt x="2010786" y="2031327"/>
                  <a:pt x="1729546" y="2074911"/>
                  <a:pt x="1537549" y="2053213"/>
                </a:cubicBezTo>
                <a:cubicBezTo>
                  <a:pt x="1345552" y="2031515"/>
                  <a:pt x="1156096" y="2035175"/>
                  <a:pt x="892327" y="2053213"/>
                </a:cubicBezTo>
                <a:cubicBezTo>
                  <a:pt x="628558" y="2071251"/>
                  <a:pt x="391006" y="2044689"/>
                  <a:pt x="0" y="2053213"/>
                </a:cubicBezTo>
                <a:cubicBezTo>
                  <a:pt x="29473" y="1810384"/>
                  <a:pt x="-33815" y="1641999"/>
                  <a:pt x="0" y="1368809"/>
                </a:cubicBezTo>
                <a:cubicBezTo>
                  <a:pt x="33815" y="1095619"/>
                  <a:pt x="-15790" y="1014199"/>
                  <a:pt x="0" y="704936"/>
                </a:cubicBezTo>
                <a:cubicBezTo>
                  <a:pt x="15790" y="395673"/>
                  <a:pt x="-7131" y="262556"/>
                  <a:pt x="0" y="0"/>
                </a:cubicBezTo>
                <a:close/>
              </a:path>
              <a:path w="4118434" h="2053213" stroke="0" extrusionOk="0">
                <a:moveTo>
                  <a:pt x="0" y="0"/>
                </a:moveTo>
                <a:cubicBezTo>
                  <a:pt x="283693" y="-21495"/>
                  <a:pt x="501072" y="19524"/>
                  <a:pt x="686406" y="0"/>
                </a:cubicBezTo>
                <a:cubicBezTo>
                  <a:pt x="871740" y="-19524"/>
                  <a:pt x="1147100" y="-16182"/>
                  <a:pt x="1372811" y="0"/>
                </a:cubicBezTo>
                <a:cubicBezTo>
                  <a:pt x="1598523" y="16182"/>
                  <a:pt x="1842722" y="7029"/>
                  <a:pt x="1976848" y="0"/>
                </a:cubicBezTo>
                <a:cubicBezTo>
                  <a:pt x="2110974" y="-7029"/>
                  <a:pt x="2465596" y="30405"/>
                  <a:pt x="2663254" y="0"/>
                </a:cubicBezTo>
                <a:cubicBezTo>
                  <a:pt x="2860912" y="-30405"/>
                  <a:pt x="3071572" y="3531"/>
                  <a:pt x="3267291" y="0"/>
                </a:cubicBezTo>
                <a:cubicBezTo>
                  <a:pt x="3463010" y="-3531"/>
                  <a:pt x="3800873" y="-21582"/>
                  <a:pt x="4118434" y="0"/>
                </a:cubicBezTo>
                <a:cubicBezTo>
                  <a:pt x="4094148" y="175662"/>
                  <a:pt x="4112313" y="434292"/>
                  <a:pt x="4118434" y="663872"/>
                </a:cubicBezTo>
                <a:cubicBezTo>
                  <a:pt x="4124555" y="893452"/>
                  <a:pt x="4149164" y="1202502"/>
                  <a:pt x="4118434" y="1348277"/>
                </a:cubicBezTo>
                <a:cubicBezTo>
                  <a:pt x="4087704" y="1494052"/>
                  <a:pt x="4086277" y="1807922"/>
                  <a:pt x="4118434" y="2053213"/>
                </a:cubicBezTo>
                <a:cubicBezTo>
                  <a:pt x="3789776" y="2048168"/>
                  <a:pt x="3733720" y="2058104"/>
                  <a:pt x="3390844" y="2053213"/>
                </a:cubicBezTo>
                <a:cubicBezTo>
                  <a:pt x="3047968" y="2048323"/>
                  <a:pt x="2905020" y="2054262"/>
                  <a:pt x="2663254" y="2053213"/>
                </a:cubicBezTo>
                <a:cubicBezTo>
                  <a:pt x="2421488" y="2052165"/>
                  <a:pt x="2195304" y="2045186"/>
                  <a:pt x="2018033" y="2053213"/>
                </a:cubicBezTo>
                <a:cubicBezTo>
                  <a:pt x="1840762" y="2061240"/>
                  <a:pt x="1425369" y="2062733"/>
                  <a:pt x="1249258" y="2053213"/>
                </a:cubicBezTo>
                <a:cubicBezTo>
                  <a:pt x="1073147" y="2043693"/>
                  <a:pt x="518700" y="2011748"/>
                  <a:pt x="0" y="2053213"/>
                </a:cubicBezTo>
                <a:cubicBezTo>
                  <a:pt x="16917" y="1815300"/>
                  <a:pt x="24923" y="1627518"/>
                  <a:pt x="0" y="1348277"/>
                </a:cubicBezTo>
                <a:cubicBezTo>
                  <a:pt x="-24923" y="1069036"/>
                  <a:pt x="-6479" y="951628"/>
                  <a:pt x="0" y="622808"/>
                </a:cubicBezTo>
                <a:cubicBezTo>
                  <a:pt x="6479" y="293988"/>
                  <a:pt x="-10150" y="160056"/>
                  <a:pt x="0" y="0"/>
                </a:cubicBez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 w="19050">
            <a:solidFill>
              <a:schemeClr val="tx1">
                <a:lumMod val="75000"/>
                <a:lumOff val="25000"/>
              </a:schemeClr>
            </a:solidFill>
            <a:prstDash val="dash"/>
            <a:extLst>
              <a:ext uri="{C807C97D-BFC1-408E-A445-0C87EB9F89A2}">
                <ask:lineSketchStyleProps xmlns:ask="http://schemas.microsoft.com/office/drawing/2018/sketchyshapes" xmlns="" sd="5444665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064" name="Picture 16" descr="Be Honest">
            <a:extLst>
              <a:ext uri="{FF2B5EF4-FFF2-40B4-BE49-F238E27FC236}">
                <a16:creationId xmlns:a16="http://schemas.microsoft.com/office/drawing/2014/main" id="{77F3687F-89FD-4EC9-9AE3-C0B636538E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7795" y="3322935"/>
            <a:ext cx="2649561" cy="297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C30200AD-ABA4-4140-A883-686568D1876E}"/>
              </a:ext>
            </a:extLst>
          </p:cNvPr>
          <p:cNvSpPr txBox="1"/>
          <p:nvPr/>
        </p:nvSpPr>
        <p:spPr>
          <a:xfrm>
            <a:off x="7376846" y="3904969"/>
            <a:ext cx="385075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To be able to identify a range of kitchen equipment. </a:t>
            </a:r>
          </a:p>
          <a:p>
            <a:endParaRPr lang="en-GB" dirty="0"/>
          </a:p>
          <a:p>
            <a:r>
              <a:rPr lang="en-GB" dirty="0"/>
              <a:t>Be able to describe a range of kitchen equipment's uses.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652" y="1045210"/>
            <a:ext cx="6350393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Task - Make a list of hospitality and catering equipment </a:t>
            </a:r>
            <a:r>
              <a:rPr lang="en-GB" b="1" dirty="0"/>
              <a:t>(3 minutes)</a:t>
            </a:r>
          </a:p>
          <a:p>
            <a:endParaRPr lang="en-GB" dirty="0"/>
          </a:p>
          <a:p>
            <a:r>
              <a:rPr lang="en-GB" dirty="0">
                <a:solidFill>
                  <a:srgbClr val="FF0000"/>
                </a:solidFill>
              </a:rPr>
              <a:t>There are four main types of equipment used in the hospitality and catering industry.</a:t>
            </a:r>
          </a:p>
          <a:p>
            <a:endParaRPr lang="en-GB" dirty="0">
              <a:solidFill>
                <a:srgbClr val="FF0000"/>
              </a:solidFill>
            </a:endParaRPr>
          </a:p>
          <a:p>
            <a:r>
              <a:rPr lang="en-GB" dirty="0">
                <a:solidFill>
                  <a:srgbClr val="FF0000"/>
                </a:solidFill>
              </a:rPr>
              <a:t>Large equipment - Ovens, cooking ranges, walk-in freezers and refrigerators, steamers, deep fat fryers, blast chillers. </a:t>
            </a:r>
          </a:p>
          <a:p>
            <a:endParaRPr lang="en-GB" dirty="0">
              <a:solidFill>
                <a:srgbClr val="FF0000"/>
              </a:solidFill>
            </a:endParaRPr>
          </a:p>
          <a:p>
            <a:r>
              <a:rPr lang="en-GB" dirty="0">
                <a:solidFill>
                  <a:srgbClr val="FF0000"/>
                </a:solidFill>
              </a:rPr>
              <a:t>Mechanical equipment – mincers, food processers, mixers, vegetable peelers, dough mixers dishwasher.</a:t>
            </a:r>
          </a:p>
          <a:p>
            <a:endParaRPr lang="en-GB" dirty="0">
              <a:solidFill>
                <a:srgbClr val="FF0000"/>
              </a:solidFill>
            </a:endParaRPr>
          </a:p>
          <a:p>
            <a:r>
              <a:rPr lang="en-GB" dirty="0">
                <a:solidFill>
                  <a:srgbClr val="FF0000"/>
                </a:solidFill>
              </a:rPr>
              <a:t>Small hand held utensils -  (make your own list)</a:t>
            </a:r>
          </a:p>
          <a:p>
            <a:endParaRPr lang="en-GB" dirty="0">
              <a:solidFill>
                <a:srgbClr val="FF0000"/>
              </a:solidFill>
            </a:endParaRPr>
          </a:p>
          <a:p>
            <a:r>
              <a:rPr lang="en-GB" dirty="0">
                <a:solidFill>
                  <a:srgbClr val="FF0000"/>
                </a:solidFill>
              </a:rPr>
              <a:t>First aid equipment -  first aid kit, carbon monoxide alarms, first aid signage, exit signs. </a:t>
            </a:r>
          </a:p>
          <a:p>
            <a:endParaRPr lang="en-GB" dirty="0">
              <a:solidFill>
                <a:srgbClr val="FF0000"/>
              </a:solidFill>
            </a:endParaRPr>
          </a:p>
          <a:p>
            <a:endParaRPr lang="en-GB" dirty="0">
              <a:solidFill>
                <a:srgbClr val="FF0000"/>
              </a:solidFill>
            </a:endParaRPr>
          </a:p>
          <a:p>
            <a:endParaRPr lang="en-GB" dirty="0"/>
          </a:p>
          <a:p>
            <a:r>
              <a:rPr lang="en-GB" dirty="0"/>
              <a:t> </a:t>
            </a:r>
          </a:p>
          <a:p>
            <a:endParaRPr lang="en-GB" dirty="0"/>
          </a:p>
        </p:txBody>
      </p:sp>
      <p:pic>
        <p:nvPicPr>
          <p:cNvPr id="1026" name="Picture 2" descr="Be Honest">
            <a:extLst>
              <a:ext uri="{FF2B5EF4-FFF2-40B4-BE49-F238E27FC236}">
                <a16:creationId xmlns:a16="http://schemas.microsoft.com/office/drawing/2014/main" id="{612CBA8F-4AD8-4F32-B433-A410FA7D19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133" y="285939"/>
            <a:ext cx="4728638" cy="542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10 Marvelous Unique Ideas: Minimalist Kitchen Lighting Colour modern  minimalist bedroom ikea… | Cooking equipment kitchen tools, Kitchen  gadgets, Kitchen must haves">
            <a:extLst>
              <a:ext uri="{FF2B5EF4-FFF2-40B4-BE49-F238E27FC236}">
                <a16:creationId xmlns:a16="http://schemas.microsoft.com/office/drawing/2014/main" id="{14452188-8958-4FB3-A7F1-3692BB80A6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8577" y="285939"/>
            <a:ext cx="2009742" cy="2905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igh Quality Kitchen Equipment Resort Restaurant Kitchen Supplies Prices -  Buy Restaurant Kitchen Supplies,Kitchen Supplies List Product on Alibaba.com">
            <a:extLst>
              <a:ext uri="{FF2B5EF4-FFF2-40B4-BE49-F238E27FC236}">
                <a16:creationId xmlns:a16="http://schemas.microsoft.com/office/drawing/2014/main" id="{223C1945-66DB-4532-B5D1-B3A30DF1B72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086"/>
          <a:stretch/>
        </p:blipFill>
        <p:spPr bwMode="auto">
          <a:xfrm>
            <a:off x="9154328" y="1263407"/>
            <a:ext cx="2301341" cy="2023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6293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AutoShape 2">
            <a:extLst>
              <a:ext uri="{FF2B5EF4-FFF2-40B4-BE49-F238E27FC236}">
                <a16:creationId xmlns:a16="http://schemas.microsoft.com/office/drawing/2014/main" id="{A1FAE804-CB25-4904-AC4C-6E45314AFC2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006328" y="7013890"/>
            <a:ext cx="288012" cy="288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6404" tIns="43202" rIns="86404" bIns="43202" numCol="1" anchor="t" anchorCtr="0" compatLnSpc="1">
            <a:prstTxWarp prst="textNoShape">
              <a:avLst/>
            </a:prstTxWarp>
          </a:bodyPr>
          <a:lstStyle/>
          <a:p>
            <a:endParaRPr lang="en-GB" sz="1701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8C949B2-F758-4AEC-AE26-2F12520D6BD3}"/>
              </a:ext>
            </a:extLst>
          </p:cNvPr>
          <p:cNvSpPr txBox="1"/>
          <p:nvPr/>
        </p:nvSpPr>
        <p:spPr>
          <a:xfrm>
            <a:off x="2760084" y="6308671"/>
            <a:ext cx="8791673" cy="325025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sz="1512" b="1" i="1" dirty="0">
                <a:solidFill>
                  <a:schemeClr val="bg1">
                    <a:lumMod val="95000"/>
                  </a:schemeClr>
                </a:solidFill>
              </a:rPr>
              <a:t>Hospitality VCR Keywords – Operation, workflow, activities. </a:t>
            </a:r>
            <a:endParaRPr lang="en-GB" sz="1512" b="1" i="1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D699F038-B0F6-4E6D-AF57-C6DF40E217ED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6278" y="6042361"/>
            <a:ext cx="683304" cy="646907"/>
          </a:xfrm>
          <a:prstGeom prst="rect">
            <a:avLst/>
          </a:prstGeom>
        </p:spPr>
      </p:pic>
      <p:pic>
        <p:nvPicPr>
          <p:cNvPr id="2060" name="Picture 12" descr="WJEC (exam board) - Wikipedia">
            <a:extLst>
              <a:ext uri="{FF2B5EF4-FFF2-40B4-BE49-F238E27FC236}">
                <a16:creationId xmlns:a16="http://schemas.microsoft.com/office/drawing/2014/main" id="{3870CB0A-ABDA-4891-ADD3-19B3F27E04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381" y="6077802"/>
            <a:ext cx="611466" cy="611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Rectangle 13">
            <a:extLst>
              <a:ext uri="{FF2B5EF4-FFF2-40B4-BE49-F238E27FC236}">
                <a16:creationId xmlns:a16="http://schemas.microsoft.com/office/drawing/2014/main" id="{70CFBB27-9F70-4430-8DBA-6E2926BF0A0A}"/>
              </a:ext>
            </a:extLst>
          </p:cNvPr>
          <p:cNvSpPr/>
          <p:nvPr/>
        </p:nvSpPr>
        <p:spPr>
          <a:xfrm>
            <a:off x="7239070" y="650289"/>
            <a:ext cx="4059804" cy="2749258"/>
          </a:xfrm>
          <a:custGeom>
            <a:avLst/>
            <a:gdLst>
              <a:gd name="connsiteX0" fmla="*/ 0 w 4059804"/>
              <a:gd name="connsiteY0" fmla="*/ 0 h 2749258"/>
              <a:gd name="connsiteX1" fmla="*/ 595438 w 4059804"/>
              <a:gd name="connsiteY1" fmla="*/ 0 h 2749258"/>
              <a:gd name="connsiteX2" fmla="*/ 1190876 w 4059804"/>
              <a:gd name="connsiteY2" fmla="*/ 0 h 2749258"/>
              <a:gd name="connsiteX3" fmla="*/ 1867510 w 4059804"/>
              <a:gd name="connsiteY3" fmla="*/ 0 h 2749258"/>
              <a:gd name="connsiteX4" fmla="*/ 2462948 w 4059804"/>
              <a:gd name="connsiteY4" fmla="*/ 0 h 2749258"/>
              <a:gd name="connsiteX5" fmla="*/ 3139582 w 4059804"/>
              <a:gd name="connsiteY5" fmla="*/ 0 h 2749258"/>
              <a:gd name="connsiteX6" fmla="*/ 4059804 w 4059804"/>
              <a:gd name="connsiteY6" fmla="*/ 0 h 2749258"/>
              <a:gd name="connsiteX7" fmla="*/ 4059804 w 4059804"/>
              <a:gd name="connsiteY7" fmla="*/ 714807 h 2749258"/>
              <a:gd name="connsiteX8" fmla="*/ 4059804 w 4059804"/>
              <a:gd name="connsiteY8" fmla="*/ 1402122 h 2749258"/>
              <a:gd name="connsiteX9" fmla="*/ 4059804 w 4059804"/>
              <a:gd name="connsiteY9" fmla="*/ 2061944 h 2749258"/>
              <a:gd name="connsiteX10" fmla="*/ 4059804 w 4059804"/>
              <a:gd name="connsiteY10" fmla="*/ 2749258 h 2749258"/>
              <a:gd name="connsiteX11" fmla="*/ 3301974 w 4059804"/>
              <a:gd name="connsiteY11" fmla="*/ 2749258 h 2749258"/>
              <a:gd name="connsiteX12" fmla="*/ 2665938 w 4059804"/>
              <a:gd name="connsiteY12" fmla="*/ 2749258 h 2749258"/>
              <a:gd name="connsiteX13" fmla="*/ 2070500 w 4059804"/>
              <a:gd name="connsiteY13" fmla="*/ 2749258 h 2749258"/>
              <a:gd name="connsiteX14" fmla="*/ 1393866 w 4059804"/>
              <a:gd name="connsiteY14" fmla="*/ 2749258 h 2749258"/>
              <a:gd name="connsiteX15" fmla="*/ 636036 w 4059804"/>
              <a:gd name="connsiteY15" fmla="*/ 2749258 h 2749258"/>
              <a:gd name="connsiteX16" fmla="*/ 0 w 4059804"/>
              <a:gd name="connsiteY16" fmla="*/ 2749258 h 2749258"/>
              <a:gd name="connsiteX17" fmla="*/ 0 w 4059804"/>
              <a:gd name="connsiteY17" fmla="*/ 2034451 h 2749258"/>
              <a:gd name="connsiteX18" fmla="*/ 0 w 4059804"/>
              <a:gd name="connsiteY18" fmla="*/ 1429614 h 2749258"/>
              <a:gd name="connsiteX19" fmla="*/ 0 w 4059804"/>
              <a:gd name="connsiteY19" fmla="*/ 714807 h 2749258"/>
              <a:gd name="connsiteX20" fmla="*/ 0 w 4059804"/>
              <a:gd name="connsiteY20" fmla="*/ 0 h 27492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059804" h="2749258" fill="none" extrusionOk="0">
                <a:moveTo>
                  <a:pt x="0" y="0"/>
                </a:moveTo>
                <a:cubicBezTo>
                  <a:pt x="163811" y="-26035"/>
                  <a:pt x="306227" y="-20017"/>
                  <a:pt x="595438" y="0"/>
                </a:cubicBezTo>
                <a:cubicBezTo>
                  <a:pt x="884649" y="20017"/>
                  <a:pt x="948272" y="-11377"/>
                  <a:pt x="1190876" y="0"/>
                </a:cubicBezTo>
                <a:cubicBezTo>
                  <a:pt x="1433480" y="11377"/>
                  <a:pt x="1533757" y="14253"/>
                  <a:pt x="1867510" y="0"/>
                </a:cubicBezTo>
                <a:cubicBezTo>
                  <a:pt x="2201263" y="-14253"/>
                  <a:pt x="2189822" y="-12493"/>
                  <a:pt x="2462948" y="0"/>
                </a:cubicBezTo>
                <a:cubicBezTo>
                  <a:pt x="2736074" y="12493"/>
                  <a:pt x="2825848" y="-2810"/>
                  <a:pt x="3139582" y="0"/>
                </a:cubicBezTo>
                <a:cubicBezTo>
                  <a:pt x="3453316" y="2810"/>
                  <a:pt x="3737271" y="44437"/>
                  <a:pt x="4059804" y="0"/>
                </a:cubicBezTo>
                <a:cubicBezTo>
                  <a:pt x="4080757" y="220134"/>
                  <a:pt x="4032359" y="402916"/>
                  <a:pt x="4059804" y="714807"/>
                </a:cubicBezTo>
                <a:cubicBezTo>
                  <a:pt x="4087249" y="1026698"/>
                  <a:pt x="4083246" y="1103419"/>
                  <a:pt x="4059804" y="1402122"/>
                </a:cubicBezTo>
                <a:cubicBezTo>
                  <a:pt x="4036362" y="1700826"/>
                  <a:pt x="4052566" y="1785380"/>
                  <a:pt x="4059804" y="2061944"/>
                </a:cubicBezTo>
                <a:cubicBezTo>
                  <a:pt x="4067042" y="2338508"/>
                  <a:pt x="4031897" y="2561636"/>
                  <a:pt x="4059804" y="2749258"/>
                </a:cubicBezTo>
                <a:cubicBezTo>
                  <a:pt x="3706071" y="2730272"/>
                  <a:pt x="3665247" y="2762984"/>
                  <a:pt x="3301974" y="2749258"/>
                </a:cubicBezTo>
                <a:cubicBezTo>
                  <a:pt x="2938701" y="2735533"/>
                  <a:pt x="2897567" y="2751223"/>
                  <a:pt x="2665938" y="2749258"/>
                </a:cubicBezTo>
                <a:cubicBezTo>
                  <a:pt x="2434309" y="2747293"/>
                  <a:pt x="2225128" y="2729567"/>
                  <a:pt x="2070500" y="2749258"/>
                </a:cubicBezTo>
                <a:cubicBezTo>
                  <a:pt x="1915872" y="2768949"/>
                  <a:pt x="1713064" y="2777135"/>
                  <a:pt x="1393866" y="2749258"/>
                </a:cubicBezTo>
                <a:cubicBezTo>
                  <a:pt x="1074668" y="2721381"/>
                  <a:pt x="965903" y="2777404"/>
                  <a:pt x="636036" y="2749258"/>
                </a:cubicBezTo>
                <a:cubicBezTo>
                  <a:pt x="306169" y="2721113"/>
                  <a:pt x="208499" y="2766596"/>
                  <a:pt x="0" y="2749258"/>
                </a:cubicBezTo>
                <a:cubicBezTo>
                  <a:pt x="8702" y="2575866"/>
                  <a:pt x="-10616" y="2288554"/>
                  <a:pt x="0" y="2034451"/>
                </a:cubicBezTo>
                <a:cubicBezTo>
                  <a:pt x="10616" y="1780348"/>
                  <a:pt x="18414" y="1660246"/>
                  <a:pt x="0" y="1429614"/>
                </a:cubicBezTo>
                <a:cubicBezTo>
                  <a:pt x="-18414" y="1198982"/>
                  <a:pt x="15642" y="1050311"/>
                  <a:pt x="0" y="714807"/>
                </a:cubicBezTo>
                <a:cubicBezTo>
                  <a:pt x="-15642" y="379303"/>
                  <a:pt x="28229" y="181229"/>
                  <a:pt x="0" y="0"/>
                </a:cubicBezTo>
                <a:close/>
              </a:path>
              <a:path w="4059804" h="2749258" stroke="0" extrusionOk="0">
                <a:moveTo>
                  <a:pt x="0" y="0"/>
                </a:moveTo>
                <a:cubicBezTo>
                  <a:pt x="280819" y="-11256"/>
                  <a:pt x="388226" y="-13731"/>
                  <a:pt x="676634" y="0"/>
                </a:cubicBezTo>
                <a:cubicBezTo>
                  <a:pt x="965042" y="13731"/>
                  <a:pt x="1068839" y="-17820"/>
                  <a:pt x="1353268" y="0"/>
                </a:cubicBezTo>
                <a:cubicBezTo>
                  <a:pt x="1637697" y="17820"/>
                  <a:pt x="1790815" y="-19126"/>
                  <a:pt x="1948706" y="0"/>
                </a:cubicBezTo>
                <a:cubicBezTo>
                  <a:pt x="2106597" y="19126"/>
                  <a:pt x="2418953" y="2435"/>
                  <a:pt x="2625340" y="0"/>
                </a:cubicBezTo>
                <a:cubicBezTo>
                  <a:pt x="2831727" y="-2435"/>
                  <a:pt x="3094459" y="21102"/>
                  <a:pt x="3220778" y="0"/>
                </a:cubicBezTo>
                <a:cubicBezTo>
                  <a:pt x="3347097" y="-21102"/>
                  <a:pt x="3748091" y="-41598"/>
                  <a:pt x="4059804" y="0"/>
                </a:cubicBezTo>
                <a:cubicBezTo>
                  <a:pt x="4075791" y="266376"/>
                  <a:pt x="4050047" y="333432"/>
                  <a:pt x="4059804" y="659822"/>
                </a:cubicBezTo>
                <a:cubicBezTo>
                  <a:pt x="4069561" y="986212"/>
                  <a:pt x="4035635" y="1187292"/>
                  <a:pt x="4059804" y="1347136"/>
                </a:cubicBezTo>
                <a:cubicBezTo>
                  <a:pt x="4083973" y="1506980"/>
                  <a:pt x="4052579" y="1684396"/>
                  <a:pt x="4059804" y="1979466"/>
                </a:cubicBezTo>
                <a:cubicBezTo>
                  <a:pt x="4067030" y="2274536"/>
                  <a:pt x="4052493" y="2469191"/>
                  <a:pt x="4059804" y="2749258"/>
                </a:cubicBezTo>
                <a:cubicBezTo>
                  <a:pt x="3841573" y="2759900"/>
                  <a:pt x="3476040" y="2767260"/>
                  <a:pt x="3301974" y="2749258"/>
                </a:cubicBezTo>
                <a:cubicBezTo>
                  <a:pt x="3127908" y="2731257"/>
                  <a:pt x="2936631" y="2726742"/>
                  <a:pt x="2665938" y="2749258"/>
                </a:cubicBezTo>
                <a:cubicBezTo>
                  <a:pt x="2395245" y="2771774"/>
                  <a:pt x="2278568" y="2729146"/>
                  <a:pt x="1908108" y="2749258"/>
                </a:cubicBezTo>
                <a:cubicBezTo>
                  <a:pt x="1537648" y="2769371"/>
                  <a:pt x="1355254" y="2772178"/>
                  <a:pt x="1190876" y="2749258"/>
                </a:cubicBezTo>
                <a:cubicBezTo>
                  <a:pt x="1026498" y="2726338"/>
                  <a:pt x="300505" y="2767674"/>
                  <a:pt x="0" y="2749258"/>
                </a:cubicBezTo>
                <a:cubicBezTo>
                  <a:pt x="-11960" y="2480755"/>
                  <a:pt x="34339" y="2334918"/>
                  <a:pt x="0" y="2061944"/>
                </a:cubicBezTo>
                <a:cubicBezTo>
                  <a:pt x="-34339" y="1788970"/>
                  <a:pt x="-1580" y="1667280"/>
                  <a:pt x="0" y="1402122"/>
                </a:cubicBezTo>
                <a:cubicBezTo>
                  <a:pt x="1580" y="1136964"/>
                  <a:pt x="21352" y="1054635"/>
                  <a:pt x="0" y="797285"/>
                </a:cubicBezTo>
                <a:cubicBezTo>
                  <a:pt x="-21352" y="539935"/>
                  <a:pt x="37720" y="397783"/>
                  <a:pt x="0" y="0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19050">
            <a:solidFill>
              <a:schemeClr val="tx1">
                <a:lumMod val="75000"/>
                <a:lumOff val="25000"/>
              </a:schemeClr>
            </a:solidFill>
            <a:prstDash val="dash"/>
            <a:extLst>
              <a:ext uri="{C807C97D-BFC1-408E-A445-0C87EB9F89A2}">
                <ask:lineSketchStyleProps xmlns:ask="http://schemas.microsoft.com/office/drawing/2018/sketchyshapes" xmlns="" sd="5444665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0D56E6B-9DE5-4B04-817A-F7E24D304D77}"/>
              </a:ext>
            </a:extLst>
          </p:cNvPr>
          <p:cNvSpPr txBox="1"/>
          <p:nvPr/>
        </p:nvSpPr>
        <p:spPr>
          <a:xfrm>
            <a:off x="7271729" y="694249"/>
            <a:ext cx="411843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Create an independent research document of different types of kitchen equipment. </a:t>
            </a:r>
          </a:p>
          <a:p>
            <a:endParaRPr lang="en-GB" sz="1600" dirty="0"/>
          </a:p>
          <a:p>
            <a:r>
              <a:rPr lang="en-GB" sz="1600" dirty="0"/>
              <a:t>4 separate slides with a least 6 different pieces of equipment on each. </a:t>
            </a:r>
          </a:p>
          <a:p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Large equipment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Mechanical equipment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Small hand held utensils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First aid equipment</a:t>
            </a:r>
          </a:p>
          <a:p>
            <a:endParaRPr lang="en-GB" dirty="0"/>
          </a:p>
          <a:p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09017B6-20F2-4E8A-A39D-9483D71BC89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9070" y="202532"/>
            <a:ext cx="917249" cy="362633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5B7AED97-D124-4790-BA47-E207827A1B8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7534" y="1070686"/>
            <a:ext cx="6812905" cy="4716627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0607B6F2-F631-4A0D-99B7-EC0D771C2007}"/>
              </a:ext>
            </a:extLst>
          </p:cNvPr>
          <p:cNvSpPr/>
          <p:nvPr/>
        </p:nvSpPr>
        <p:spPr>
          <a:xfrm>
            <a:off x="7227195" y="3989148"/>
            <a:ext cx="4118434" cy="2053213"/>
          </a:xfrm>
          <a:custGeom>
            <a:avLst/>
            <a:gdLst>
              <a:gd name="connsiteX0" fmla="*/ 0 w 4118434"/>
              <a:gd name="connsiteY0" fmla="*/ 0 h 2053213"/>
              <a:gd name="connsiteX1" fmla="*/ 562853 w 4118434"/>
              <a:gd name="connsiteY1" fmla="*/ 0 h 2053213"/>
              <a:gd name="connsiteX2" fmla="*/ 1331627 w 4118434"/>
              <a:gd name="connsiteY2" fmla="*/ 0 h 2053213"/>
              <a:gd name="connsiteX3" fmla="*/ 1976848 w 4118434"/>
              <a:gd name="connsiteY3" fmla="*/ 0 h 2053213"/>
              <a:gd name="connsiteX4" fmla="*/ 2580885 w 4118434"/>
              <a:gd name="connsiteY4" fmla="*/ 0 h 2053213"/>
              <a:gd name="connsiteX5" fmla="*/ 3267291 w 4118434"/>
              <a:gd name="connsiteY5" fmla="*/ 0 h 2053213"/>
              <a:gd name="connsiteX6" fmla="*/ 4118434 w 4118434"/>
              <a:gd name="connsiteY6" fmla="*/ 0 h 2053213"/>
              <a:gd name="connsiteX7" fmla="*/ 4118434 w 4118434"/>
              <a:gd name="connsiteY7" fmla="*/ 684404 h 2053213"/>
              <a:gd name="connsiteX8" fmla="*/ 4118434 w 4118434"/>
              <a:gd name="connsiteY8" fmla="*/ 1348277 h 2053213"/>
              <a:gd name="connsiteX9" fmla="*/ 4118434 w 4118434"/>
              <a:gd name="connsiteY9" fmla="*/ 2053213 h 2053213"/>
              <a:gd name="connsiteX10" fmla="*/ 3432028 w 4118434"/>
              <a:gd name="connsiteY10" fmla="*/ 2053213 h 2053213"/>
              <a:gd name="connsiteX11" fmla="*/ 2786807 w 4118434"/>
              <a:gd name="connsiteY11" fmla="*/ 2053213 h 2053213"/>
              <a:gd name="connsiteX12" fmla="*/ 2141586 w 4118434"/>
              <a:gd name="connsiteY12" fmla="*/ 2053213 h 2053213"/>
              <a:gd name="connsiteX13" fmla="*/ 1537549 w 4118434"/>
              <a:gd name="connsiteY13" fmla="*/ 2053213 h 2053213"/>
              <a:gd name="connsiteX14" fmla="*/ 892327 w 4118434"/>
              <a:gd name="connsiteY14" fmla="*/ 2053213 h 2053213"/>
              <a:gd name="connsiteX15" fmla="*/ 0 w 4118434"/>
              <a:gd name="connsiteY15" fmla="*/ 2053213 h 2053213"/>
              <a:gd name="connsiteX16" fmla="*/ 0 w 4118434"/>
              <a:gd name="connsiteY16" fmla="*/ 1368809 h 2053213"/>
              <a:gd name="connsiteX17" fmla="*/ 0 w 4118434"/>
              <a:gd name="connsiteY17" fmla="*/ 704936 h 2053213"/>
              <a:gd name="connsiteX18" fmla="*/ 0 w 4118434"/>
              <a:gd name="connsiteY18" fmla="*/ 0 h 20532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118434" h="2053213" fill="none" extrusionOk="0">
                <a:moveTo>
                  <a:pt x="0" y="0"/>
                </a:moveTo>
                <a:cubicBezTo>
                  <a:pt x="124536" y="-11914"/>
                  <a:pt x="396220" y="7547"/>
                  <a:pt x="562853" y="0"/>
                </a:cubicBezTo>
                <a:cubicBezTo>
                  <a:pt x="729486" y="-7547"/>
                  <a:pt x="1167419" y="33215"/>
                  <a:pt x="1331627" y="0"/>
                </a:cubicBezTo>
                <a:cubicBezTo>
                  <a:pt x="1495835" y="-33215"/>
                  <a:pt x="1758258" y="-19475"/>
                  <a:pt x="1976848" y="0"/>
                </a:cubicBezTo>
                <a:cubicBezTo>
                  <a:pt x="2195438" y="19475"/>
                  <a:pt x="2435336" y="-22531"/>
                  <a:pt x="2580885" y="0"/>
                </a:cubicBezTo>
                <a:cubicBezTo>
                  <a:pt x="2726434" y="22531"/>
                  <a:pt x="2993979" y="30199"/>
                  <a:pt x="3267291" y="0"/>
                </a:cubicBezTo>
                <a:cubicBezTo>
                  <a:pt x="3540603" y="-30199"/>
                  <a:pt x="3859762" y="-3905"/>
                  <a:pt x="4118434" y="0"/>
                </a:cubicBezTo>
                <a:cubicBezTo>
                  <a:pt x="4140582" y="177973"/>
                  <a:pt x="4090926" y="496363"/>
                  <a:pt x="4118434" y="684404"/>
                </a:cubicBezTo>
                <a:cubicBezTo>
                  <a:pt x="4145942" y="872445"/>
                  <a:pt x="4090303" y="1123133"/>
                  <a:pt x="4118434" y="1348277"/>
                </a:cubicBezTo>
                <a:cubicBezTo>
                  <a:pt x="4146565" y="1573421"/>
                  <a:pt x="4097666" y="1745328"/>
                  <a:pt x="4118434" y="2053213"/>
                </a:cubicBezTo>
                <a:cubicBezTo>
                  <a:pt x="3833768" y="2033094"/>
                  <a:pt x="3700664" y="2029953"/>
                  <a:pt x="3432028" y="2053213"/>
                </a:cubicBezTo>
                <a:cubicBezTo>
                  <a:pt x="3163392" y="2076473"/>
                  <a:pt x="2967259" y="2083145"/>
                  <a:pt x="2786807" y="2053213"/>
                </a:cubicBezTo>
                <a:cubicBezTo>
                  <a:pt x="2606355" y="2023281"/>
                  <a:pt x="2272386" y="2075099"/>
                  <a:pt x="2141586" y="2053213"/>
                </a:cubicBezTo>
                <a:cubicBezTo>
                  <a:pt x="2010786" y="2031327"/>
                  <a:pt x="1729546" y="2074911"/>
                  <a:pt x="1537549" y="2053213"/>
                </a:cubicBezTo>
                <a:cubicBezTo>
                  <a:pt x="1345552" y="2031515"/>
                  <a:pt x="1156096" y="2035175"/>
                  <a:pt x="892327" y="2053213"/>
                </a:cubicBezTo>
                <a:cubicBezTo>
                  <a:pt x="628558" y="2071251"/>
                  <a:pt x="391006" y="2044689"/>
                  <a:pt x="0" y="2053213"/>
                </a:cubicBezTo>
                <a:cubicBezTo>
                  <a:pt x="29473" y="1810384"/>
                  <a:pt x="-33815" y="1641999"/>
                  <a:pt x="0" y="1368809"/>
                </a:cubicBezTo>
                <a:cubicBezTo>
                  <a:pt x="33815" y="1095619"/>
                  <a:pt x="-15790" y="1014199"/>
                  <a:pt x="0" y="704936"/>
                </a:cubicBezTo>
                <a:cubicBezTo>
                  <a:pt x="15790" y="395673"/>
                  <a:pt x="-7131" y="262556"/>
                  <a:pt x="0" y="0"/>
                </a:cubicBezTo>
                <a:close/>
              </a:path>
              <a:path w="4118434" h="2053213" stroke="0" extrusionOk="0">
                <a:moveTo>
                  <a:pt x="0" y="0"/>
                </a:moveTo>
                <a:cubicBezTo>
                  <a:pt x="283693" y="-21495"/>
                  <a:pt x="501072" y="19524"/>
                  <a:pt x="686406" y="0"/>
                </a:cubicBezTo>
                <a:cubicBezTo>
                  <a:pt x="871740" y="-19524"/>
                  <a:pt x="1147100" y="-16182"/>
                  <a:pt x="1372811" y="0"/>
                </a:cubicBezTo>
                <a:cubicBezTo>
                  <a:pt x="1598523" y="16182"/>
                  <a:pt x="1842722" y="7029"/>
                  <a:pt x="1976848" y="0"/>
                </a:cubicBezTo>
                <a:cubicBezTo>
                  <a:pt x="2110974" y="-7029"/>
                  <a:pt x="2465596" y="30405"/>
                  <a:pt x="2663254" y="0"/>
                </a:cubicBezTo>
                <a:cubicBezTo>
                  <a:pt x="2860912" y="-30405"/>
                  <a:pt x="3071572" y="3531"/>
                  <a:pt x="3267291" y="0"/>
                </a:cubicBezTo>
                <a:cubicBezTo>
                  <a:pt x="3463010" y="-3531"/>
                  <a:pt x="3800873" y="-21582"/>
                  <a:pt x="4118434" y="0"/>
                </a:cubicBezTo>
                <a:cubicBezTo>
                  <a:pt x="4094148" y="175662"/>
                  <a:pt x="4112313" y="434292"/>
                  <a:pt x="4118434" y="663872"/>
                </a:cubicBezTo>
                <a:cubicBezTo>
                  <a:pt x="4124555" y="893452"/>
                  <a:pt x="4149164" y="1202502"/>
                  <a:pt x="4118434" y="1348277"/>
                </a:cubicBezTo>
                <a:cubicBezTo>
                  <a:pt x="4087704" y="1494052"/>
                  <a:pt x="4086277" y="1807922"/>
                  <a:pt x="4118434" y="2053213"/>
                </a:cubicBezTo>
                <a:cubicBezTo>
                  <a:pt x="3789776" y="2048168"/>
                  <a:pt x="3733720" y="2058104"/>
                  <a:pt x="3390844" y="2053213"/>
                </a:cubicBezTo>
                <a:cubicBezTo>
                  <a:pt x="3047968" y="2048323"/>
                  <a:pt x="2905020" y="2054262"/>
                  <a:pt x="2663254" y="2053213"/>
                </a:cubicBezTo>
                <a:cubicBezTo>
                  <a:pt x="2421488" y="2052165"/>
                  <a:pt x="2195304" y="2045186"/>
                  <a:pt x="2018033" y="2053213"/>
                </a:cubicBezTo>
                <a:cubicBezTo>
                  <a:pt x="1840762" y="2061240"/>
                  <a:pt x="1425369" y="2062733"/>
                  <a:pt x="1249258" y="2053213"/>
                </a:cubicBezTo>
                <a:cubicBezTo>
                  <a:pt x="1073147" y="2043693"/>
                  <a:pt x="518700" y="2011748"/>
                  <a:pt x="0" y="2053213"/>
                </a:cubicBezTo>
                <a:cubicBezTo>
                  <a:pt x="16917" y="1815300"/>
                  <a:pt x="24923" y="1627518"/>
                  <a:pt x="0" y="1348277"/>
                </a:cubicBezTo>
                <a:cubicBezTo>
                  <a:pt x="-24923" y="1069036"/>
                  <a:pt x="-6479" y="951628"/>
                  <a:pt x="0" y="622808"/>
                </a:cubicBezTo>
                <a:cubicBezTo>
                  <a:pt x="6479" y="293988"/>
                  <a:pt x="-10150" y="160056"/>
                  <a:pt x="0" y="0"/>
                </a:cubicBez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 w="19050">
            <a:solidFill>
              <a:schemeClr val="tx1">
                <a:lumMod val="75000"/>
                <a:lumOff val="25000"/>
              </a:schemeClr>
            </a:solidFill>
            <a:prstDash val="dash"/>
            <a:extLst>
              <a:ext uri="{C807C97D-BFC1-408E-A445-0C87EB9F89A2}">
                <ask:lineSketchStyleProps xmlns:ask="http://schemas.microsoft.com/office/drawing/2018/sketchyshapes" xmlns="" sd="5444665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16" descr="Be Honest">
            <a:extLst>
              <a:ext uri="{FF2B5EF4-FFF2-40B4-BE49-F238E27FC236}">
                <a16:creationId xmlns:a16="http://schemas.microsoft.com/office/drawing/2014/main" id="{2A8A0AF3-9329-4F96-962C-6023C48266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70" y="3585639"/>
            <a:ext cx="2649561" cy="297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D5680BA-1271-4D59-B0A3-8D001FC9BACF}"/>
              </a:ext>
            </a:extLst>
          </p:cNvPr>
          <p:cNvSpPr txBox="1"/>
          <p:nvPr/>
        </p:nvSpPr>
        <p:spPr>
          <a:xfrm>
            <a:off x="7448121" y="4200890"/>
            <a:ext cx="385075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To be able to identify a range of kitchen equipment. </a:t>
            </a:r>
          </a:p>
          <a:p>
            <a:endParaRPr lang="en-GB" dirty="0"/>
          </a:p>
          <a:p>
            <a:r>
              <a:rPr lang="en-GB" dirty="0"/>
              <a:t>Be able to describe a range of kitchen equipment's uses. </a:t>
            </a:r>
          </a:p>
        </p:txBody>
      </p:sp>
      <p:pic>
        <p:nvPicPr>
          <p:cNvPr id="10" name="Picture 2" descr="Be Honest">
            <a:extLst>
              <a:ext uri="{FF2B5EF4-FFF2-40B4-BE49-F238E27FC236}">
                <a16:creationId xmlns:a16="http://schemas.microsoft.com/office/drawing/2014/main" id="{7404A016-1BD3-4F34-9E30-01CC3477D4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509" y="378830"/>
            <a:ext cx="4728638" cy="542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4125DA0-32B9-4D92-A715-FFA6602218CB}"/>
              </a:ext>
            </a:extLst>
          </p:cNvPr>
          <p:cNvSpPr txBox="1"/>
          <p:nvPr/>
        </p:nvSpPr>
        <p:spPr>
          <a:xfrm>
            <a:off x="4293294" y="5639305"/>
            <a:ext cx="2634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i="1" dirty="0"/>
              <a:t>Example work </a:t>
            </a:r>
          </a:p>
        </p:txBody>
      </p:sp>
      <p:sp>
        <p:nvSpPr>
          <p:cNvPr id="12" name="Arrow: Right 11">
            <a:extLst>
              <a:ext uri="{FF2B5EF4-FFF2-40B4-BE49-F238E27FC236}">
                <a16:creationId xmlns:a16="http://schemas.microsoft.com/office/drawing/2014/main" id="{9BF9AECD-6A2A-4D7D-99FD-4F0B86B73DDB}"/>
              </a:ext>
            </a:extLst>
          </p:cNvPr>
          <p:cNvSpPr/>
          <p:nvPr/>
        </p:nvSpPr>
        <p:spPr>
          <a:xfrm rot="16200000">
            <a:off x="5808196" y="5631866"/>
            <a:ext cx="517482" cy="297615"/>
          </a:xfrm>
          <a:prstGeom prst="rightArrow">
            <a:avLst/>
          </a:prstGeom>
          <a:solidFill>
            <a:srgbClr val="C0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9643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3809</TotalTime>
  <Words>268</Words>
  <Application>Microsoft Office PowerPoint</Application>
  <PresentationFormat>Custom</PresentationFormat>
  <Paragraphs>43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Skelton, D (SHS Teacher)</dc:creator>
  <cp:lastModifiedBy>Skelton, D (SHS Teacher)</cp:lastModifiedBy>
  <cp:revision>91</cp:revision>
  <dcterms:created xsi:type="dcterms:W3CDTF">2020-09-02T12:47:32Z</dcterms:created>
  <dcterms:modified xsi:type="dcterms:W3CDTF">2020-11-16T11:25:57Z</dcterms:modified>
</cp:coreProperties>
</file>